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67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smtClean="0"/>
              <a:t>Cramer’s </a:t>
            </a:r>
            <a:r>
              <a:rPr lang="en-US" dirty="0" smtClean="0"/>
              <a:t>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Matrix</a:t>
                </a:r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327" t="-17925" r="-3131" b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86000"/>
                <a:ext cx="8305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2 </m:t>
                    </m:r>
                  </m:oMath>
                </a14:m>
                <a:r>
                  <a:rPr lang="en-US" sz="2800" dirty="0" smtClean="0"/>
                  <a:t>matrix A, the determinant of A (</a:t>
                </a:r>
                <a:r>
                  <a:rPr lang="en-US" sz="2800" dirty="0" err="1" smtClean="0"/>
                  <a:t>det</a:t>
                </a:r>
                <a:r>
                  <a:rPr lang="en-US" sz="2800" dirty="0" smtClean="0"/>
                  <a:t> A) is: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0"/>
                <a:ext cx="83058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4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3581400"/>
                <a:ext cx="5101076" cy="819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𝑎𝑑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581400"/>
                <a:ext cx="5101076" cy="8195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4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Matrix</a:t>
                </a:r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327" t="-17925" r="-3131" b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220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determinant of each matrix.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495800"/>
                <a:ext cx="1538691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95800"/>
                <a:ext cx="1538691" cy="8107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1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Matrix</a:t>
                </a:r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327" t="-17925" r="-3131" b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220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determinant of each matrix.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495800"/>
                <a:ext cx="2749727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95800"/>
                <a:ext cx="2749727" cy="8107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2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Matrix</a:t>
                </a:r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327" t="-17925" r="-3131" b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220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determinant of each matrix.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495800"/>
                <a:ext cx="4470455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95800"/>
                <a:ext cx="4470455" cy="8107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2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Matrix</a:t>
                </a:r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327" t="-17925" r="-3131" b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220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determinant of each matrix.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495800"/>
                <a:ext cx="4470455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95800"/>
                <a:ext cx="4470455" cy="8107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5410200"/>
                <a:ext cx="3137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𝟐𝟒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410200"/>
                <a:ext cx="313765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2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Matrix</a:t>
                </a:r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327" t="-17925" r="-3131" b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220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determinant of each matrix.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2109" y="4495800"/>
                <a:ext cx="1538691" cy="807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9" y="4495800"/>
                <a:ext cx="1538691" cy="8079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2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Matrix</a:t>
                </a:r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327" t="-17925" r="-3131" b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220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determinant of each matrix.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2109" y="4495800"/>
                <a:ext cx="3331617" cy="807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9" y="4495800"/>
                <a:ext cx="3331617" cy="8079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Matrix</a:t>
                </a:r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327" t="-17925" r="-3131" b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220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determinant of each matrix.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2109" y="4495800"/>
                <a:ext cx="4486356" cy="807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9" y="4495800"/>
                <a:ext cx="4486356" cy="8079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6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Determinant of a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3600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Matrix</a:t>
                </a:r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6232795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327" t="-17925" r="-3131" b="-4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200" y="220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determinant of each matrix.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1" y="3203685"/>
                <a:ext cx="2145780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2109" y="4495800"/>
                <a:ext cx="4486356" cy="807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9" y="4495800"/>
                <a:ext cx="4486356" cy="8079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5486400"/>
                <a:ext cx="29085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0" i="1" smtClean="0">
                          <a:latin typeface="Cambria Math"/>
                        </a:rPr>
                        <m:t>=−16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486400"/>
                <a:ext cx="290855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5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Cramer’s Rule </a:t>
            </a:r>
            <a:r>
              <a:rPr lang="en-US" sz="2800" dirty="0" smtClean="0"/>
              <a:t>is a method of solving a system of equations using the determinants of matrices.</a:t>
            </a:r>
          </a:p>
          <a:p>
            <a:endParaRPr lang="en-US" sz="2800" dirty="0"/>
          </a:p>
          <a:p>
            <a:r>
              <a:rPr lang="en-US" sz="2800" dirty="0" smtClean="0"/>
              <a:t>The matrices involved in Cramer’s Rule are formed from the constants in the system of equations.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35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matrix </a:t>
            </a:r>
            <a:r>
              <a:rPr lang="en-US" sz="2800" dirty="0" smtClean="0"/>
              <a:t>is an array of items arranged into rows and columns.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91897" y="3352800"/>
                <a:ext cx="5770618" cy="1266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97" y="3352800"/>
                <a:ext cx="5770618" cy="12661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3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2296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the system of equations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𝑒𝑦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the following square matrices can be created.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22960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556" t="-2278" b="-5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2800" y="2209800"/>
                <a:ext cx="22040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09800"/>
                <a:ext cx="220406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31608" y="2751260"/>
                <a:ext cx="22224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𝒆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𝑔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608" y="2751260"/>
                <a:ext cx="22224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733800"/>
                <a:ext cx="4961808" cy="819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Coefficient matrix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733800"/>
                <a:ext cx="4961808" cy="819776"/>
              </a:xfrm>
              <a:prstGeom prst="rect">
                <a:avLst/>
              </a:prstGeom>
              <a:blipFill rotWithShape="1">
                <a:blip r:embed="rId4"/>
                <a:stretch>
                  <a:fillRect l="-2583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85209" y="4953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(formed from the coefficients of the equations written in standard form)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2800" y="2209800"/>
                <a:ext cx="22040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09800"/>
                <a:ext cx="220406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31608" y="2751260"/>
                <a:ext cx="22224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𝒆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𝒈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608" y="2751260"/>
                <a:ext cx="22224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3733800"/>
                <a:ext cx="3525389" cy="895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X matrix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𝒈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33800"/>
                <a:ext cx="3525389" cy="895373"/>
              </a:xfrm>
              <a:prstGeom prst="rect">
                <a:avLst/>
              </a:prstGeom>
              <a:blipFill rotWithShape="1">
                <a:blip r:embed="rId4"/>
                <a:stretch>
                  <a:fillRect l="-3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85209" y="4953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(formed by replacing the coefficients of the x terms with the constants from the equations written in standard form)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2800" y="2209800"/>
                <a:ext cx="22040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09800"/>
                <a:ext cx="220406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31608" y="2751260"/>
                <a:ext cx="22595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𝒈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608" y="2751260"/>
                <a:ext cx="225952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3733800"/>
                <a:ext cx="3530325" cy="820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Y matrix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𝒈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33800"/>
                <a:ext cx="3530325" cy="820994"/>
              </a:xfrm>
              <a:prstGeom prst="rect">
                <a:avLst/>
              </a:prstGeom>
              <a:blipFill rotWithShape="1">
                <a:blip r:embed="rId4"/>
                <a:stretch>
                  <a:fillRect l="-3627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85209" y="4953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(formed by replacing the coefficients of the y terms with the constants from the equations written in standard form)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2800" y="2209800"/>
                <a:ext cx="22040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09800"/>
                <a:ext cx="220406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31608" y="2751260"/>
                <a:ext cx="22595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𝑒𝑦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608" y="2751260"/>
                <a:ext cx="225952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601" y="3728113"/>
                <a:ext cx="4876800" cy="79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Solution: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3728113"/>
                <a:ext cx="4876800" cy="792268"/>
              </a:xfrm>
              <a:prstGeom prst="rect">
                <a:avLst/>
              </a:prstGeom>
              <a:blipFill rotWithShape="1">
                <a:blip r:embed="rId4"/>
                <a:stretch>
                  <a:fillRect l="-2500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7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975212"/>
                <a:ext cx="29172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5212"/>
                <a:ext cx="291720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3566" y="3505200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66" y="3505200"/>
                <a:ext cx="21830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1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975212"/>
                <a:ext cx="2949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5212"/>
                <a:ext cx="294926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3566" y="3505200"/>
                <a:ext cx="2215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66" y="3505200"/>
                <a:ext cx="221509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4343400"/>
                <a:ext cx="2295950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343400"/>
                <a:ext cx="2295950" cy="819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975212"/>
                <a:ext cx="2949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5212"/>
                <a:ext cx="294926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3566" y="3505200"/>
                <a:ext cx="2215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66" y="3505200"/>
                <a:ext cx="221509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343400"/>
                <a:ext cx="2295950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43400"/>
                <a:ext cx="2295950" cy="819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4343400"/>
                <a:ext cx="2533193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𝟏𝟏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343400"/>
                <a:ext cx="2533193" cy="8107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7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975212"/>
                <a:ext cx="2949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5212"/>
                <a:ext cx="294926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3566" y="3505200"/>
                <a:ext cx="2215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66" y="3505200"/>
                <a:ext cx="221509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343399"/>
                <a:ext cx="2295950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399"/>
                <a:ext cx="2295950" cy="819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6282" y="4343399"/>
                <a:ext cx="2533193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82" y="4343399"/>
                <a:ext cx="2533193" cy="8107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6407" y="4343399"/>
                <a:ext cx="2780056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07" y="4343399"/>
                <a:ext cx="2780056" cy="8195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2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4572000"/>
                <a:ext cx="3651834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0"/>
                <a:ext cx="3651834" cy="8195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4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552" y="1981200"/>
            <a:ext cx="8248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dimensions</a:t>
            </a:r>
            <a:r>
              <a:rPr lang="en-US" sz="2800" dirty="0" smtClean="0"/>
              <a:t> of a matrix are given by the number of rows and columns of the matrix.</a:t>
            </a:r>
          </a:p>
          <a:p>
            <a:endParaRPr lang="en-US" sz="2800" dirty="0"/>
          </a:p>
          <a:p>
            <a:r>
              <a:rPr lang="en-US" sz="2800" dirty="0" smtClean="0"/>
              <a:t>                           </a:t>
            </a:r>
            <a:r>
              <a:rPr lang="en-US" sz="2800" b="1" dirty="0" smtClean="0">
                <a:solidFill>
                  <a:srgbClr val="0070C0"/>
                </a:solidFill>
              </a:rPr>
              <a:t>rows</a:t>
            </a:r>
            <a:r>
              <a:rPr lang="en-US" sz="2800" dirty="0" smtClean="0"/>
              <a:t> x </a:t>
            </a:r>
            <a:r>
              <a:rPr lang="en-US" sz="2800" b="1" dirty="0" smtClean="0">
                <a:solidFill>
                  <a:srgbClr val="00B050"/>
                </a:solidFill>
              </a:rPr>
              <a:t>columns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4572000"/>
                <a:ext cx="18978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=−41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0"/>
                <a:ext cx="189789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4447001"/>
                <a:ext cx="4097468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𝑿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𝟏𝟏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447001"/>
                <a:ext cx="4097468" cy="8107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3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4572000"/>
                <a:ext cx="18978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=−41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0"/>
                <a:ext cx="189789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4582180"/>
                <a:ext cx="2036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=−107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582180"/>
                <a:ext cx="203651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0" y="4419600"/>
                <a:ext cx="4135940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𝒀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4135940" cy="8195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0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4572000"/>
                <a:ext cx="18978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=−41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0"/>
                <a:ext cx="189789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4582180"/>
                <a:ext cx="2036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=−107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582180"/>
                <a:ext cx="203651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1600" y="4582180"/>
                <a:ext cx="1828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82180"/>
                <a:ext cx="182812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0344" y="5257800"/>
                <a:ext cx="3417730" cy="84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𝟒𝟏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𝟒𝟏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44" y="5257800"/>
                <a:ext cx="3417730" cy="8483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1219200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2295950" cy="8195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82" y="3124200"/>
                <a:ext cx="2533193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07" y="3124200"/>
                <a:ext cx="2780056" cy="8195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4572000"/>
                <a:ext cx="18978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=−41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0"/>
                <a:ext cx="189789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4582180"/>
                <a:ext cx="2036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=−107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582180"/>
                <a:ext cx="203651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1600" y="4582180"/>
                <a:ext cx="1828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82180"/>
                <a:ext cx="182812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0344" y="5257800"/>
                <a:ext cx="4926669" cy="84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𝟒𝟏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44" y="5257800"/>
                <a:ext cx="4926669" cy="8483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1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137" y="953869"/>
            <a:ext cx="3313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Cramer’s Rule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using Cramer’s Rule.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8073" y="2518012"/>
                <a:ext cx="4526752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−5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𝟏𝟎𝟕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𝟒𝟏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𝟒𝟏</m:t>
                              </m:r>
                            </m:den>
                          </m:f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−11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3" y="2518012"/>
                <a:ext cx="4526752" cy="10604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6739" y="3733800"/>
                <a:ext cx="3790973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𝟏𝟎𝟕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𝟒𝟏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+4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𝟒𝟏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9" y="3733800"/>
                <a:ext cx="3790973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Ronald\AppData\Local\Microsoft\Windows\Temporary Internet Files\Content.IE5\RKVOIHE0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nald\AppData\Local\Microsoft\Windows\Temporary Internet Files\Content.IE5\RKVOIHE0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57" y="4187588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6739" y="4906135"/>
                <a:ext cx="7234261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107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41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41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𝑠𝑜𝑙𝑢𝑡𝑖𝑜𝑛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𝑡𝑜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𝑡h𝑖𝑠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𝑠𝑦𝑠𝑡𝑒𝑚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9" y="4906135"/>
                <a:ext cx="7234261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9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552" y="1981200"/>
            <a:ext cx="8248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dimensions</a:t>
            </a:r>
            <a:r>
              <a:rPr lang="en-US" sz="2800" dirty="0" smtClean="0"/>
              <a:t> of a matrix are given by the number of rows and columns of the matrix.</a:t>
            </a:r>
          </a:p>
          <a:p>
            <a:endParaRPr lang="en-US" sz="2800" dirty="0"/>
          </a:p>
          <a:p>
            <a:r>
              <a:rPr lang="en-US" sz="2800" dirty="0" smtClean="0"/>
              <a:t>                           </a:t>
            </a:r>
            <a:r>
              <a:rPr lang="en-US" sz="2800" b="1" dirty="0" smtClean="0">
                <a:solidFill>
                  <a:srgbClr val="0070C0"/>
                </a:solidFill>
              </a:rPr>
              <a:t>rows</a:t>
            </a:r>
            <a:r>
              <a:rPr lang="en-US" sz="2800" dirty="0" smtClean="0"/>
              <a:t> x </a:t>
            </a:r>
            <a:r>
              <a:rPr lang="en-US" sz="2800" b="1" dirty="0" smtClean="0">
                <a:solidFill>
                  <a:srgbClr val="00B050"/>
                </a:solidFill>
              </a:rPr>
              <a:t>columns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8382" y="3962400"/>
                <a:ext cx="5770618" cy="1266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82" y="3962400"/>
                <a:ext cx="5770618" cy="12661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1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552" y="1981200"/>
            <a:ext cx="8248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dimensions</a:t>
            </a:r>
            <a:r>
              <a:rPr lang="en-US" sz="2800" dirty="0" smtClean="0"/>
              <a:t> of a matrix are given by the number of rows and columns of the matrix.</a:t>
            </a:r>
          </a:p>
          <a:p>
            <a:endParaRPr lang="en-US" sz="2800" dirty="0"/>
          </a:p>
          <a:p>
            <a:r>
              <a:rPr lang="en-US" sz="2800" dirty="0" smtClean="0"/>
              <a:t>                           </a:t>
            </a:r>
            <a:r>
              <a:rPr lang="en-US" sz="2800" b="1" dirty="0" smtClean="0">
                <a:solidFill>
                  <a:srgbClr val="0070C0"/>
                </a:solidFill>
              </a:rPr>
              <a:t>rows</a:t>
            </a:r>
            <a:r>
              <a:rPr lang="en-US" sz="2800" dirty="0" smtClean="0"/>
              <a:t> x </a:t>
            </a:r>
            <a:r>
              <a:rPr lang="en-US" sz="2800" b="1" dirty="0" smtClean="0">
                <a:solidFill>
                  <a:srgbClr val="00B050"/>
                </a:solidFill>
              </a:rPr>
              <a:t>columns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8382" y="3962400"/>
                <a:ext cx="5770618" cy="1266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82" y="3962400"/>
                <a:ext cx="5770618" cy="12661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5228516"/>
                <a:ext cx="5412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28516"/>
                <a:ext cx="541205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962400" y="5228516"/>
            <a:ext cx="3276600" cy="52322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552" y="1981200"/>
            <a:ext cx="8248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dimensions</a:t>
            </a:r>
            <a:r>
              <a:rPr lang="en-US" sz="2800" dirty="0" smtClean="0"/>
              <a:t> of a matrix are given by the number of rows and columns of the matrix.</a:t>
            </a:r>
          </a:p>
          <a:p>
            <a:endParaRPr lang="en-US" sz="2800" dirty="0"/>
          </a:p>
          <a:p>
            <a:r>
              <a:rPr lang="en-US" sz="2800" dirty="0" smtClean="0"/>
              <a:t>                           </a:t>
            </a:r>
            <a:r>
              <a:rPr lang="en-US" sz="2800" b="1" dirty="0" smtClean="0">
                <a:solidFill>
                  <a:srgbClr val="0070C0"/>
                </a:solidFill>
              </a:rPr>
              <a:t>rows</a:t>
            </a:r>
            <a:r>
              <a:rPr lang="en-US" sz="2800" dirty="0" smtClean="0"/>
              <a:t> x </a:t>
            </a:r>
            <a:r>
              <a:rPr lang="en-US" sz="2800" b="1" dirty="0" smtClean="0">
                <a:solidFill>
                  <a:srgbClr val="00B050"/>
                </a:solidFill>
              </a:rPr>
              <a:t>columns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8382" y="3962400"/>
                <a:ext cx="5770618" cy="1266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82" y="3962400"/>
                <a:ext cx="5770618" cy="12661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5228516"/>
                <a:ext cx="5412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28516"/>
                <a:ext cx="541205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6172200" y="5228516"/>
            <a:ext cx="1066799" cy="52322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552" y="1981200"/>
            <a:ext cx="8248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dimensions</a:t>
            </a:r>
            <a:r>
              <a:rPr lang="en-US" sz="2800" dirty="0" smtClean="0"/>
              <a:t> of a matrix are given by the number of rows and columns of the matrix.</a:t>
            </a:r>
          </a:p>
          <a:p>
            <a:endParaRPr lang="en-US" sz="2800" dirty="0"/>
          </a:p>
          <a:p>
            <a:r>
              <a:rPr lang="en-US" sz="2800" dirty="0" smtClean="0"/>
              <a:t>                           </a:t>
            </a:r>
            <a:r>
              <a:rPr lang="en-US" sz="2800" b="1" dirty="0" smtClean="0">
                <a:solidFill>
                  <a:srgbClr val="0070C0"/>
                </a:solidFill>
              </a:rPr>
              <a:t>rows</a:t>
            </a:r>
            <a:r>
              <a:rPr lang="en-US" sz="2800" dirty="0" smtClean="0"/>
              <a:t> x </a:t>
            </a:r>
            <a:r>
              <a:rPr lang="en-US" sz="2800" b="1" dirty="0" smtClean="0">
                <a:solidFill>
                  <a:srgbClr val="00B050"/>
                </a:solidFill>
              </a:rPr>
              <a:t>columns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8382" y="3962400"/>
                <a:ext cx="5770618" cy="1266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82" y="3962400"/>
                <a:ext cx="5770618" cy="12661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5228516"/>
                <a:ext cx="5412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28516"/>
                <a:ext cx="541205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3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Matrices in which the number of rows equals the number of columns are called </a:t>
            </a:r>
            <a:r>
              <a:rPr lang="en-US" sz="2800" b="1" dirty="0" smtClean="0">
                <a:solidFill>
                  <a:srgbClr val="FF0000"/>
                </a:solidFill>
              </a:rPr>
              <a:t>square matrices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3505200"/>
                <a:ext cx="5122941" cy="123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              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05200"/>
                <a:ext cx="5122941" cy="12317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4953000"/>
                <a:ext cx="38170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2                              3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953000"/>
                <a:ext cx="38170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4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Matrix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133600"/>
                <a:ext cx="81534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Square matrices have a numerical value associated with them called the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determinant</a:t>
                </a:r>
                <a:r>
                  <a:rPr lang="en-US" sz="2800" dirty="0" smtClean="0"/>
                  <a:t>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We will look at how to calculate the determinant for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 matrix.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33600"/>
                <a:ext cx="8153400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1571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3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sharepoint/v3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4323</TotalTime>
  <Words>1631</Words>
  <Application>Microsoft Office PowerPoint</Application>
  <PresentationFormat>On-screen Show (4:3)</PresentationFormat>
  <Paragraphs>173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609</cp:revision>
  <cp:lastPrinted>2009-03-09T19:30:18Z</cp:lastPrinted>
  <dcterms:created xsi:type="dcterms:W3CDTF">2009-04-30T13:56:20Z</dcterms:created>
  <dcterms:modified xsi:type="dcterms:W3CDTF">2014-01-29T14:40:07Z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459262948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